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0.xml.rels" ContentType="application/vnd.openxmlformats-package.relationships+xml"/>
  <Override PartName="/ppt/notesSlides/notesSlide10.xml" ContentType="application/vnd.openxmlformats-officedocument.presentationml.notesSlide+xml"/>
  <Override PartName="/ppt/media/image5.png" ContentType="image/png"/>
  <Override PartName="/ppt/media/image1.png" ContentType="image/png"/>
  <Override PartName="/ppt/media/image2.png" ContentType="image/png"/>
  <Override PartName="/ppt/media/image9.png" ContentType="image/png"/>
  <Override PartName="/ppt/media/image8.png" ContentType="image/png"/>
  <Override PartName="/ppt/media/image10.jpeg" ContentType="image/jpeg"/>
  <Override PartName="/ppt/media/image11.jpeg" ContentType="image/jpe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4.jpeg" ContentType="image/jpeg"/>
  <Override PartName="/ppt/media/image14.png" ContentType="image/png"/>
  <Override PartName="/ppt/media/image3.jpeg" ContentType="image/jpeg"/>
  <Override PartName="/ppt/media/image15.png" ContentType="image/png"/>
  <Override PartName="/ppt/media/image6.jpeg" ContentType="image/jpeg"/>
  <Override PartName="/ppt/media/image16.png" ContentType="image/png"/>
  <Override PartName="/ppt/media/image7.jpeg" ContentType="image/jpeg"/>
  <Override PartName="/ppt/media/image12.png" ContentType="image/png"/>
  <Override PartName="/ppt/media/image13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77A2D9E-0B2C-45F4-BAB1-54F30B5603A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1400" cy="3769560"/>
          </a:xfrm>
          <a:prstGeom prst="rect">
            <a:avLst/>
          </a:prstGeom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040" cy="45234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4399200" y="9555480"/>
            <a:ext cx="33703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27F5CC8C-7197-4906-8A9C-CF59FA639A5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0078200" cy="5668200"/>
          </a:xfrm>
          <a:prstGeom prst="rect">
            <a:avLst/>
          </a:prstGeom>
          <a:ln>
            <a:noFill/>
          </a:ln>
        </p:spPr>
      </p:pic>
      <p:grpSp>
        <p:nvGrpSpPr>
          <p:cNvPr id="39" name="Group 1"/>
          <p:cNvGrpSpPr/>
          <p:nvPr/>
        </p:nvGrpSpPr>
        <p:grpSpPr>
          <a:xfrm>
            <a:off x="-11880" y="0"/>
            <a:ext cx="9964080" cy="5668200"/>
            <a:chOff x="-11880" y="0"/>
            <a:chExt cx="9964080" cy="5668200"/>
          </a:xfrm>
        </p:grpSpPr>
        <p:grpSp>
          <p:nvGrpSpPr>
            <p:cNvPr id="40" name="Group 2"/>
            <p:cNvGrpSpPr/>
            <p:nvPr/>
          </p:nvGrpSpPr>
          <p:grpSpPr>
            <a:xfrm>
              <a:off x="-11880" y="0"/>
              <a:ext cx="1006920" cy="5668200"/>
              <a:chOff x="-11880" y="0"/>
              <a:chExt cx="1006920" cy="5668200"/>
            </a:xfrm>
          </p:grpSpPr>
          <p:sp>
            <p:nvSpPr>
              <p:cNvPr id="41" name="CustomShape 3"/>
              <p:cNvSpPr/>
              <p:nvPr/>
            </p:nvSpPr>
            <p:spPr>
              <a:xfrm>
                <a:off x="94680" y="3960"/>
                <a:ext cx="17280" cy="1801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" name="CustomShape 4"/>
              <p:cNvSpPr/>
              <p:nvPr/>
            </p:nvSpPr>
            <p:spPr>
              <a:xfrm>
                <a:off x="27720" y="1799640"/>
                <a:ext cx="155160" cy="1551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" name="CustomShape 5"/>
              <p:cNvSpPr/>
              <p:nvPr/>
            </p:nvSpPr>
            <p:spPr>
              <a:xfrm>
                <a:off x="23760" y="3324960"/>
                <a:ext cx="155160" cy="153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" name="CustomShape 6"/>
              <p:cNvSpPr/>
              <p:nvPr/>
            </p:nvSpPr>
            <p:spPr>
              <a:xfrm>
                <a:off x="165240" y="3960"/>
                <a:ext cx="303480" cy="149508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" name="CustomShape 7"/>
              <p:cNvSpPr/>
              <p:nvPr/>
            </p:nvSpPr>
            <p:spPr>
              <a:xfrm>
                <a:off x="416160" y="1489680"/>
                <a:ext cx="155160" cy="153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" name="CustomShape 8"/>
              <p:cNvSpPr/>
              <p:nvPr/>
            </p:nvSpPr>
            <p:spPr>
              <a:xfrm>
                <a:off x="236160" y="3960"/>
                <a:ext cx="303480" cy="118008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" name="CustomShape 9"/>
              <p:cNvSpPr/>
              <p:nvPr/>
            </p:nvSpPr>
            <p:spPr>
              <a:xfrm>
                <a:off x="451440" y="0"/>
                <a:ext cx="123480" cy="7524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" name="CustomShape 10"/>
              <p:cNvSpPr/>
              <p:nvPr/>
            </p:nvSpPr>
            <p:spPr>
              <a:xfrm>
                <a:off x="487080" y="1174680"/>
                <a:ext cx="155160" cy="1551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" name="CustomShape 11"/>
              <p:cNvSpPr/>
              <p:nvPr/>
            </p:nvSpPr>
            <p:spPr>
              <a:xfrm>
                <a:off x="487080" y="747000"/>
                <a:ext cx="155160" cy="1551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" name="CustomShape 12"/>
              <p:cNvSpPr/>
              <p:nvPr/>
            </p:nvSpPr>
            <p:spPr>
              <a:xfrm>
                <a:off x="530280" y="0"/>
                <a:ext cx="346680" cy="43344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" name="CustomShape 13"/>
              <p:cNvSpPr/>
              <p:nvPr/>
            </p:nvSpPr>
            <p:spPr>
              <a:xfrm>
                <a:off x="843840" y="404280"/>
                <a:ext cx="131400" cy="11952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" name="Line 14"/>
              <p:cNvSpPr/>
              <p:nvPr/>
            </p:nvSpPr>
            <p:spPr>
              <a:xfrm>
                <a:off x="-3240" y="756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" name="CustomShape 15"/>
              <p:cNvSpPr/>
              <p:nvPr/>
            </p:nvSpPr>
            <p:spPr>
              <a:xfrm>
                <a:off x="7920" y="1489680"/>
                <a:ext cx="99720" cy="10260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" name="CustomShape 16"/>
              <p:cNvSpPr/>
              <p:nvPr/>
            </p:nvSpPr>
            <p:spPr>
              <a:xfrm>
                <a:off x="-7920" y="2935080"/>
                <a:ext cx="119520" cy="39528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" name="CustomShape 17"/>
              <p:cNvSpPr/>
              <p:nvPr/>
            </p:nvSpPr>
            <p:spPr>
              <a:xfrm>
                <a:off x="106200" y="1143360"/>
                <a:ext cx="115560" cy="3913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" name="CustomShape 18"/>
              <p:cNvSpPr/>
              <p:nvPr/>
            </p:nvSpPr>
            <p:spPr>
              <a:xfrm>
                <a:off x="169200" y="1529280"/>
                <a:ext cx="92160" cy="8676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" name="CustomShape 19"/>
              <p:cNvSpPr/>
              <p:nvPr/>
            </p:nvSpPr>
            <p:spPr>
              <a:xfrm>
                <a:off x="110160" y="3855240"/>
                <a:ext cx="17280" cy="1801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" name="CustomShape 20"/>
              <p:cNvSpPr/>
              <p:nvPr/>
            </p:nvSpPr>
            <p:spPr>
              <a:xfrm>
                <a:off x="185040" y="4168800"/>
                <a:ext cx="303480" cy="148716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" name="CustomShape 21"/>
              <p:cNvSpPr/>
              <p:nvPr/>
            </p:nvSpPr>
            <p:spPr>
              <a:xfrm>
                <a:off x="43200" y="3705480"/>
                <a:ext cx="155160" cy="1551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" name="CustomShape 22"/>
              <p:cNvSpPr/>
              <p:nvPr/>
            </p:nvSpPr>
            <p:spPr>
              <a:xfrm>
                <a:off x="-11880" y="4653360"/>
                <a:ext cx="68400" cy="10029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" name="CustomShape 23"/>
              <p:cNvSpPr/>
              <p:nvPr/>
            </p:nvSpPr>
            <p:spPr>
              <a:xfrm>
                <a:off x="435600" y="4024440"/>
                <a:ext cx="155160" cy="153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" name="CustomShape 24"/>
              <p:cNvSpPr/>
              <p:nvPr/>
            </p:nvSpPr>
            <p:spPr>
              <a:xfrm>
                <a:off x="255960" y="4483800"/>
                <a:ext cx="307080" cy="117612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" name="CustomShape 25"/>
              <p:cNvSpPr/>
              <p:nvPr/>
            </p:nvSpPr>
            <p:spPr>
              <a:xfrm>
                <a:off x="471240" y="4915800"/>
                <a:ext cx="123480" cy="7524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" name="CustomShape 26"/>
              <p:cNvSpPr/>
              <p:nvPr/>
            </p:nvSpPr>
            <p:spPr>
              <a:xfrm>
                <a:off x="506520" y="4338360"/>
                <a:ext cx="155160" cy="1551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" name="CustomShape 27"/>
              <p:cNvSpPr/>
              <p:nvPr/>
            </p:nvSpPr>
            <p:spPr>
              <a:xfrm>
                <a:off x="506520" y="4766040"/>
                <a:ext cx="155160" cy="1551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" name="CustomShape 28"/>
              <p:cNvSpPr/>
              <p:nvPr/>
            </p:nvSpPr>
            <p:spPr>
              <a:xfrm>
                <a:off x="554040" y="5234760"/>
                <a:ext cx="342720" cy="42552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" name="CustomShape 29"/>
              <p:cNvSpPr/>
              <p:nvPr/>
            </p:nvSpPr>
            <p:spPr>
              <a:xfrm>
                <a:off x="867600" y="5144040"/>
                <a:ext cx="127440" cy="11952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8" name="Group 30"/>
            <p:cNvGrpSpPr/>
            <p:nvPr/>
          </p:nvGrpSpPr>
          <p:grpSpPr>
            <a:xfrm>
              <a:off x="9396720" y="0"/>
              <a:ext cx="555480" cy="5660280"/>
              <a:chOff x="9396720" y="0"/>
              <a:chExt cx="555480" cy="5660280"/>
            </a:xfrm>
          </p:grpSpPr>
          <p:sp>
            <p:nvSpPr>
              <p:cNvPr id="69" name="CustomShape 31"/>
              <p:cNvSpPr/>
              <p:nvPr/>
            </p:nvSpPr>
            <p:spPr>
              <a:xfrm>
                <a:off x="9495360" y="0"/>
                <a:ext cx="342720" cy="42156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" name="CustomShape 32"/>
              <p:cNvSpPr/>
              <p:nvPr/>
            </p:nvSpPr>
            <p:spPr>
              <a:xfrm>
                <a:off x="9396720" y="392400"/>
                <a:ext cx="127440" cy="12348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" name="CustomShape 33"/>
              <p:cNvSpPr/>
              <p:nvPr/>
            </p:nvSpPr>
            <p:spPr>
              <a:xfrm>
                <a:off x="9617400" y="1273320"/>
                <a:ext cx="153720" cy="1551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" name="CustomShape 34"/>
              <p:cNvSpPr/>
              <p:nvPr/>
            </p:nvSpPr>
            <p:spPr>
              <a:xfrm>
                <a:off x="9534600" y="4708440"/>
                <a:ext cx="244080" cy="9518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" name="CustomShape 35"/>
              <p:cNvSpPr/>
              <p:nvPr/>
            </p:nvSpPr>
            <p:spPr>
              <a:xfrm>
                <a:off x="9734040" y="4590360"/>
                <a:ext cx="127440" cy="12600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" name="CustomShape 36"/>
              <p:cNvSpPr/>
              <p:nvPr/>
            </p:nvSpPr>
            <p:spPr>
              <a:xfrm>
                <a:off x="9682920" y="3960"/>
                <a:ext cx="249480" cy="127476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" name="CustomShape 37"/>
              <p:cNvSpPr/>
              <p:nvPr/>
            </p:nvSpPr>
            <p:spPr>
              <a:xfrm>
                <a:off x="9621360" y="4024440"/>
                <a:ext cx="153720" cy="153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" name="CustomShape 38"/>
              <p:cNvSpPr/>
              <p:nvPr/>
            </p:nvSpPr>
            <p:spPr>
              <a:xfrm>
                <a:off x="9459720" y="4172760"/>
                <a:ext cx="252000" cy="148716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" name="CustomShape 39"/>
              <p:cNvSpPr/>
              <p:nvPr/>
            </p:nvSpPr>
            <p:spPr>
              <a:xfrm>
                <a:off x="9797040" y="5305680"/>
                <a:ext cx="155160" cy="153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" name="CustomShape 40"/>
              <p:cNvSpPr/>
              <p:nvPr/>
            </p:nvSpPr>
            <p:spPr>
              <a:xfrm>
                <a:off x="9871920" y="5454000"/>
                <a:ext cx="17280" cy="206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79" name="PlaceHolder 4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4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10076760" cy="4295160"/>
          </a:xfrm>
          <a:custGeom>
            <a:avLst/>
            <a:gdLst/>
            <a:ahLst/>
            <a:rect l="l" t="t" r="r" b="b"/>
            <a:pathLst>
              <a:path w="28001" h="11685">
                <a:moveTo>
                  <a:pt x="0" y="11684"/>
                </a:moveTo>
                <a:cubicBezTo>
                  <a:pt x="0" y="7789"/>
                  <a:pt x="0" y="3895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895"/>
                  <a:pt x="28000" y="7789"/>
                  <a:pt x="28000" y="11684"/>
                </a:cubicBezTo>
                <a:cubicBezTo>
                  <a:pt x="18667" y="11684"/>
                  <a:pt x="9333" y="11684"/>
                  <a:pt x="0" y="11684"/>
                </a:cubicBezTo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199800" y="4251960"/>
            <a:ext cx="3274200" cy="162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John Hani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Mohamed Nashaat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Mostafa Ahmed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Zeyad Emad (Team Leader)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4735440" y="4389120"/>
            <a:ext cx="2944080" cy="146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Under supervision of 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Dr. Eslam Amer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Eng. Menna Gamil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3731040" y="3443760"/>
            <a:ext cx="65991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Cyberbullying Detection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5" name="Picture 2" descr=""/>
          <p:cNvPicPr/>
          <p:nvPr/>
        </p:nvPicPr>
        <p:blipFill>
          <a:blip r:embed="rId2"/>
          <a:stretch/>
        </p:blipFill>
        <p:spPr>
          <a:xfrm>
            <a:off x="7861680" y="4586040"/>
            <a:ext cx="1989720" cy="95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91440" y="270720"/>
            <a:ext cx="9040320" cy="12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Pre-processing text</a:t>
            </a:r>
            <a:endParaRPr b="0" lang="en-US" sz="2980" spc="-1" strike="noStrike">
              <a:latin typeface="Arial"/>
            </a:endParaRPr>
          </a:p>
        </p:txBody>
      </p:sp>
      <p:grpSp>
        <p:nvGrpSpPr>
          <p:cNvPr id="221" name="Group 2"/>
          <p:cNvGrpSpPr/>
          <p:nvPr/>
        </p:nvGrpSpPr>
        <p:grpSpPr>
          <a:xfrm>
            <a:off x="640080" y="2011680"/>
            <a:ext cx="8318880" cy="3017520"/>
            <a:chOff x="640080" y="2011680"/>
            <a:chExt cx="8318880" cy="3017520"/>
          </a:xfrm>
        </p:grpSpPr>
        <p:sp>
          <p:nvSpPr>
            <p:cNvPr id="222" name="CustomShape 3"/>
            <p:cNvSpPr/>
            <p:nvPr/>
          </p:nvSpPr>
          <p:spPr>
            <a:xfrm>
              <a:off x="640080" y="2011680"/>
              <a:ext cx="6654600" cy="66204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Stemming</a:t>
              </a:r>
              <a:endParaRPr b="0" lang="en-US" sz="1700" spc="-1" strike="noStrike">
                <a:latin typeface="Arial"/>
              </a:endParaRPr>
            </a:p>
            <a:p>
              <a:pPr lvl="1" marL="114480" indent="-11196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[Thi , is , a , grea , test , \n , message]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3" name="CustomShape 4"/>
            <p:cNvSpPr/>
            <p:nvPr/>
          </p:nvSpPr>
          <p:spPr>
            <a:xfrm>
              <a:off x="1197360" y="2796840"/>
              <a:ext cx="6654960" cy="66204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Lemitization</a:t>
              </a:r>
              <a:endParaRPr b="0" lang="en-US" sz="1700" spc="-1" strike="noStrike">
                <a:latin typeface="Arial"/>
              </a:endParaRPr>
            </a:p>
            <a:p>
              <a:pPr lvl="1" marL="114480" indent="-11196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[Thi , is , a , grea , test , \n , message]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4" name="CustomShape 5"/>
            <p:cNvSpPr/>
            <p:nvPr/>
          </p:nvSpPr>
          <p:spPr>
            <a:xfrm>
              <a:off x="1746360" y="3582000"/>
              <a:ext cx="6654960" cy="66204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Auto Correct</a:t>
              </a:r>
              <a:endParaRPr b="0" lang="en-US" sz="1700" spc="-1" strike="noStrike">
                <a:latin typeface="Arial"/>
              </a:endParaRPr>
            </a:p>
            <a:p>
              <a:pPr lvl="1" marL="114480" indent="-11196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[This , is , a , great , test , \n , message]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5" name="CustomShape 6"/>
            <p:cNvSpPr/>
            <p:nvPr/>
          </p:nvSpPr>
          <p:spPr>
            <a:xfrm>
              <a:off x="2304360" y="4367160"/>
              <a:ext cx="6654600" cy="66204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Remove Encoding</a:t>
              </a:r>
              <a:endParaRPr b="0" lang="en-US" sz="1700" spc="-1" strike="noStrike">
                <a:latin typeface="Arial"/>
              </a:endParaRPr>
            </a:p>
            <a:p>
              <a:pPr lvl="1" marL="114480" indent="-11196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[this , is , a , test , message]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6" name="CustomShape 7"/>
            <p:cNvSpPr/>
            <p:nvPr/>
          </p:nvSpPr>
          <p:spPr>
            <a:xfrm>
              <a:off x="6871680" y="2520360"/>
              <a:ext cx="422640" cy="42912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extrusionH="12700" z="190500" prstMaterial="plastic">
              <a:bevelT w="50800" h="50800"/>
            </a:sp3d>
          </p:spPr>
          <p:style>
            <a:lnRef idx="1"/>
            <a:fillRef idx="0"/>
            <a:effectRef idx="2"/>
            <a:fontRef idx="minor"/>
          </p:style>
        </p:sp>
        <p:sp>
          <p:nvSpPr>
            <p:cNvPr id="227" name="CustomShape 8"/>
            <p:cNvSpPr/>
            <p:nvPr/>
          </p:nvSpPr>
          <p:spPr>
            <a:xfrm>
              <a:off x="7429320" y="3305520"/>
              <a:ext cx="423000" cy="42912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extrusionH="12700" z="190500" prstMaterial="plastic">
              <a:bevelT w="50800" h="50800"/>
            </a:sp3d>
          </p:spPr>
          <p:style>
            <a:lnRef idx="1"/>
            <a:fillRef idx="0"/>
            <a:effectRef idx="2"/>
            <a:fontRef idx="minor"/>
          </p:style>
        </p:sp>
        <p:sp>
          <p:nvSpPr>
            <p:cNvPr id="228" name="CustomShape 9"/>
            <p:cNvSpPr/>
            <p:nvPr/>
          </p:nvSpPr>
          <p:spPr>
            <a:xfrm>
              <a:off x="7978320" y="4090680"/>
              <a:ext cx="423000" cy="42912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extrusionH="12700" z="190500" prstMaterial="plastic">
              <a:bevelT w="50800" h="50800"/>
            </a:sp3d>
          </p:spPr>
          <p:style>
            <a:lnRef idx="1"/>
            <a:fillRef idx="0"/>
            <a:effectRef idx="2"/>
            <a:fontRef idx="minor"/>
          </p:style>
        </p:sp>
      </p:grpSp>
      <p:grpSp>
        <p:nvGrpSpPr>
          <p:cNvPr id="229" name="Group 1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30" name="CustomShape 11"/>
          <p:cNvSpPr/>
          <p:nvPr/>
        </p:nvSpPr>
        <p:spPr>
          <a:xfrm>
            <a:off x="1611000" y="1371600"/>
            <a:ext cx="524484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1" name="Picture 230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0680" cy="1460880"/>
          </a:xfrm>
          <a:prstGeom prst="rect">
            <a:avLst/>
          </a:prstGeom>
          <a:ln>
            <a:noFill/>
          </a:ln>
        </p:spPr>
      </p:pic>
      <p:sp>
        <p:nvSpPr>
          <p:cNvPr id="232" name="CustomShape 12"/>
          <p:cNvSpPr/>
          <p:nvPr/>
        </p:nvSpPr>
        <p:spPr>
          <a:xfrm>
            <a:off x="2286000" y="1371600"/>
            <a:ext cx="322596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is a grea test \n message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457200" y="91440"/>
            <a:ext cx="8187840" cy="12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Feature extraction </a:t>
            </a:r>
            <a:endParaRPr b="0" lang="en-US" sz="2980" spc="-1" strike="noStrike">
              <a:latin typeface="Arial"/>
            </a:endParaRPr>
          </a:p>
        </p:txBody>
      </p:sp>
      <p:grpSp>
        <p:nvGrpSpPr>
          <p:cNvPr id="234" name="Group 2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grpSp>
        <p:nvGrpSpPr>
          <p:cNvPr id="235" name="Group 3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236" name="Picture 265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0680" cy="1460880"/>
          </a:xfrm>
          <a:prstGeom prst="rect">
            <a:avLst/>
          </a:prstGeom>
          <a:ln>
            <a:noFill/>
          </a:ln>
        </p:spPr>
      </p:pic>
      <p:grpSp>
        <p:nvGrpSpPr>
          <p:cNvPr id="237" name="Group 4"/>
          <p:cNvGrpSpPr/>
          <p:nvPr/>
        </p:nvGrpSpPr>
        <p:grpSpPr>
          <a:xfrm>
            <a:off x="1040400" y="1645920"/>
            <a:ext cx="8651880" cy="3440520"/>
            <a:chOff x="1040400" y="1645920"/>
            <a:chExt cx="8651880" cy="3440520"/>
          </a:xfrm>
        </p:grpSpPr>
        <p:sp>
          <p:nvSpPr>
            <p:cNvPr id="238" name="CustomShape 5"/>
            <p:cNvSpPr/>
            <p:nvPr/>
          </p:nvSpPr>
          <p:spPr>
            <a:xfrm>
              <a:off x="3723840" y="1645920"/>
              <a:ext cx="3252960" cy="13100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39" name="CustomShape 6"/>
            <p:cNvSpPr/>
            <p:nvPr/>
          </p:nvSpPr>
          <p:spPr>
            <a:xfrm>
              <a:off x="4086000" y="1863360"/>
              <a:ext cx="3253320" cy="131004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36440" rIns="102960" tIns="136440" bIns="136080" anchor="ctr"/>
            <a:p>
              <a:pPr algn="ctr">
                <a:lnSpc>
                  <a:spcPct val="90000"/>
                </a:lnSpc>
                <a:spcAft>
                  <a:spcPts val="1049"/>
                </a:spcAft>
              </a:pPr>
              <a:r>
                <a:rPr b="0" lang="en-US" sz="28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TF-IDF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40" name="CustomShape 7"/>
            <p:cNvSpPr/>
            <p:nvPr/>
          </p:nvSpPr>
          <p:spPr>
            <a:xfrm>
              <a:off x="1567800" y="3556800"/>
              <a:ext cx="3253680" cy="13104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41" name="CustomShape 8"/>
            <p:cNvSpPr/>
            <p:nvPr/>
          </p:nvSpPr>
          <p:spPr>
            <a:xfrm>
              <a:off x="1040400" y="3776400"/>
              <a:ext cx="4308840" cy="131004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36440" rIns="102960" tIns="136440" bIns="136080" anchor="ctr"/>
            <a:p>
              <a:pPr algn="ctr">
                <a:lnSpc>
                  <a:spcPct val="90000"/>
                </a:lnSpc>
                <a:spcAft>
                  <a:spcPts val="944"/>
                </a:spcAft>
              </a:pPr>
              <a:r>
                <a:rPr b="0" lang="en-US" sz="27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Linguistic Inquiry and Word Count (LIWC)</a:t>
              </a:r>
              <a:endParaRPr b="0" lang="en-US" sz="2700" spc="-1" strike="noStrike">
                <a:latin typeface="Arial"/>
              </a:endParaRPr>
            </a:p>
          </p:txBody>
        </p:sp>
        <p:sp>
          <p:nvSpPr>
            <p:cNvPr id="242" name="CustomShape 9"/>
            <p:cNvSpPr/>
            <p:nvPr/>
          </p:nvSpPr>
          <p:spPr>
            <a:xfrm>
              <a:off x="5713560" y="3558600"/>
              <a:ext cx="3253680" cy="13100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43" name="CustomShape 10"/>
            <p:cNvSpPr/>
            <p:nvPr/>
          </p:nvSpPr>
          <p:spPr>
            <a:xfrm>
              <a:off x="6075360" y="3776400"/>
              <a:ext cx="3616920" cy="131004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36440" rIns="102960" tIns="136440" bIns="136080" anchor="ctr"/>
            <a:p>
              <a:pPr algn="ctr">
                <a:lnSpc>
                  <a:spcPct val="90000"/>
                </a:lnSpc>
                <a:spcAft>
                  <a:spcPts val="944"/>
                </a:spcAft>
              </a:pPr>
              <a:r>
                <a:rPr b="0" lang="en-US" sz="27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Capturing second person pronoun</a:t>
              </a:r>
              <a:endParaRPr b="0" lang="en-US" sz="2700" spc="-1" strike="noStrike">
                <a:latin typeface="Arial"/>
              </a:endParaRPr>
            </a:p>
          </p:txBody>
        </p:sp>
      </p:grpSp>
      <p:grpSp>
        <p:nvGrpSpPr>
          <p:cNvPr id="244" name="Group 11"/>
          <p:cNvGrpSpPr/>
          <p:nvPr/>
        </p:nvGrpSpPr>
        <p:grpSpPr>
          <a:xfrm>
            <a:off x="309960" y="1645920"/>
            <a:ext cx="2981520" cy="1567440"/>
            <a:chOff x="309960" y="1645920"/>
            <a:chExt cx="2981520" cy="1567440"/>
          </a:xfrm>
        </p:grpSpPr>
        <p:sp>
          <p:nvSpPr>
            <p:cNvPr id="245" name="CustomShape 12"/>
            <p:cNvSpPr/>
            <p:nvPr/>
          </p:nvSpPr>
          <p:spPr>
            <a:xfrm>
              <a:off x="309960" y="1645920"/>
              <a:ext cx="2682720" cy="13435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46" name="CustomShape 13"/>
            <p:cNvSpPr/>
            <p:nvPr/>
          </p:nvSpPr>
          <p:spPr>
            <a:xfrm>
              <a:off x="608760" y="1869840"/>
              <a:ext cx="2682720" cy="13435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46880" rIns="114480" tIns="146880" bIns="147240" anchor="ctr"/>
            <a:p>
              <a:pPr algn="ctr">
                <a:lnSpc>
                  <a:spcPct val="90000"/>
                </a:lnSpc>
                <a:spcAft>
                  <a:spcPts val="1049"/>
                </a:spcAft>
              </a:pPr>
              <a:r>
                <a:rPr b="0" lang="en-US" sz="30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Sentiment Features</a:t>
              </a:r>
              <a:endParaRPr b="0" lang="en-US" sz="3000" spc="-1" strike="noStrike">
                <a:latin typeface="Arial"/>
              </a:endParaRPr>
            </a:p>
          </p:txBody>
        </p:sp>
      </p:grp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96800" y="240840"/>
            <a:ext cx="5627520" cy="12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Processing</a:t>
            </a:r>
            <a:endParaRPr b="0" lang="en-US" sz="2980" spc="-1" strike="noStrike">
              <a:latin typeface="Arial"/>
            </a:endParaRPr>
          </a:p>
        </p:txBody>
      </p:sp>
      <p:grpSp>
        <p:nvGrpSpPr>
          <p:cNvPr id="248" name="Group 2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49" name="CustomShape 3"/>
          <p:cNvSpPr/>
          <p:nvPr/>
        </p:nvSpPr>
        <p:spPr>
          <a:xfrm>
            <a:off x="365760" y="4847400"/>
            <a:ext cx="69760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According to the Accuracy , embed Deep Learning Methods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0" name="Picture 275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0680" cy="1460880"/>
          </a:xfrm>
          <a:prstGeom prst="rect">
            <a:avLst/>
          </a:prstGeom>
          <a:ln>
            <a:noFill/>
          </a:ln>
        </p:spPr>
      </p:pic>
      <p:pic>
        <p:nvPicPr>
          <p:cNvPr id="251" name="Picture 276" descr=""/>
          <p:cNvPicPr/>
          <p:nvPr/>
        </p:nvPicPr>
        <p:blipFill>
          <a:blip r:embed="rId2"/>
          <a:stretch/>
        </p:blipFill>
        <p:spPr>
          <a:xfrm>
            <a:off x="8138520" y="91440"/>
            <a:ext cx="1840680" cy="1460880"/>
          </a:xfrm>
          <a:prstGeom prst="rect">
            <a:avLst/>
          </a:prstGeom>
          <a:ln>
            <a:noFill/>
          </a:ln>
        </p:spPr>
      </p:pic>
      <p:sp>
        <p:nvSpPr>
          <p:cNvPr id="252" name="TextShape 4"/>
          <p:cNvSpPr txBox="1"/>
          <p:nvPr/>
        </p:nvSpPr>
        <p:spPr>
          <a:xfrm>
            <a:off x="914400" y="1554480"/>
            <a:ext cx="6148440" cy="196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200" spc="-1" strike="noStrike">
                <a:latin typeface="Arial"/>
              </a:rPr>
              <a:t>Support Vector Machine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200" spc="-1" strike="noStrike">
                <a:latin typeface="Arial"/>
              </a:rPr>
              <a:t>Random Forest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200" spc="-1" strike="noStrike">
                <a:latin typeface="Arial"/>
              </a:rPr>
              <a:t>Logistic Regression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200" spc="-1" strike="noStrike">
                <a:latin typeface="Arial"/>
              </a:rPr>
              <a:t>Train Classifiers with Different Data sets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200" spc="-1" strike="noStrike">
                <a:latin typeface="Arial"/>
              </a:rPr>
              <a:t>Make the Classifiers Vote for the Classification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4327200" y="182880"/>
            <a:ext cx="133992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Demo</a:t>
            </a:r>
            <a:endParaRPr b="0" lang="en-US" sz="2980" spc="-1" strike="noStrike">
              <a:latin typeface="Arial"/>
            </a:endParaRPr>
          </a:p>
        </p:txBody>
      </p:sp>
      <p:pic>
        <p:nvPicPr>
          <p:cNvPr id="254" name="Picture 278" descr=""/>
          <p:cNvPicPr/>
          <p:nvPr/>
        </p:nvPicPr>
        <p:blipFill>
          <a:blip r:embed="rId1"/>
          <a:stretch/>
        </p:blipFill>
        <p:spPr>
          <a:xfrm>
            <a:off x="8138880" y="91440"/>
            <a:ext cx="1840680" cy="146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503640" y="225720"/>
            <a:ext cx="90680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Any Questions?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6" name="Picture 280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0680" cy="146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163440" y="91440"/>
            <a:ext cx="9751320" cy="535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Questions related to (Experts and Machines Against Bullies:  A Hybrid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Approach to Detect Cyberbullies)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Multi-Criteria Evaluation Systems (MCES): *made by 12 experts*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Four-point scale ‘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Unlikely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’, ‘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Less likely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’, ‘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Likely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’ and ‘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Very likely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’ corresponding to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values 0.125, 0.375, 0.625 and 0.875 respectively. The 'I don't know' option was also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available.</a:t>
            </a:r>
            <a:br/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importance was indicated on a four-point scale of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not informative,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partially informative, </a:t>
            </a:r>
            <a:br/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informative and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very informative.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ratio of capital letters in a comment.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number of emoticons.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occurrence of a second person pronoun followed by a profane word in profanity.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term frequency–inverse document frequency (Tf-Idf).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Using the outcome of the MCES as an extra feature for training the machine learning models.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Results, features’ categories and profanity – misspelling 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H2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Using the results of the machine learning model as a new criterion for the expert system by assigning equal weights.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Decision Tree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bad,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SVM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better,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Naïve Bayes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best)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8138880" y="91440"/>
            <a:ext cx="1841040" cy="146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182880" y="267480"/>
            <a:ext cx="795348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Questions related to (Machine Learning Approach for Detection of Cyber-Aggressive Comments by Peers on Social Media Network)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84600" y="1313280"/>
            <a:ext cx="10062360" cy="49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What is N-grams?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N-grams are a group of continuous sequence of n-items from a given text. These are used for dividing text and words into n chunks known as N-grams. Example: “You are funny” its unigram will be “you”,”are”,”funny”.They used 2, 3, 4 and 5 N-grams for the building feature vector.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TF-IDF Score?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TF-IDF stands for "Term Frequency, Inverse Document Frequency". It is a way to evaluate the importance of words in a document based on how frequently they appear across various documents. The score signifies the importance of that term in relation to the original training data.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Logistic Regression?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This algorithms provides probabilistic approach to data. The outcome are probabilities modeled as a function of predicted variables, using a logistic function given below. Also it’s a binary classifier. p=1/(1+e-)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8139240" y="91440"/>
            <a:ext cx="1841040" cy="146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182880" y="450360"/>
            <a:ext cx="777060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Questions related to (A Pattern-Based Approach for Sarcasm Detection on Twitter)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166320" y="1095480"/>
            <a:ext cx="9987480" cy="48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What is F1 score?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F1=2*(precision*recall/precision+recall)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Accuracy?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It represents the overall correctness of classification.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Precision?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It represents the fraction of retrieved objects(eg: sarcastic tweets) that are relevant.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Rec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all?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It represents the fraction of relevant objects that are retrieved.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Tools used in NLP: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Apache OpenNLP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Gate Twitter part- of-speech tagger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8139240" y="91440"/>
            <a:ext cx="1841040" cy="146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640080" y="548640"/>
            <a:ext cx="4640040" cy="40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200" spc="-1" strike="noStrike">
                <a:latin typeface="Arial"/>
              </a:rPr>
              <a:t>Question Related to Pre-Processing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1371600" y="1463040"/>
            <a:ext cx="8517960" cy="196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Stemming: Used NLTK Library 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Limitization: Used NLTK Library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Word Correction: Used Auto-Correct Library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Remove Encoding: By Defining the Ascii of the character and</a:t>
            </a:r>
            <a:br/>
            <a:r>
              <a:rPr b="0" lang="en-US" sz="2200" spc="-1" strike="noStrike">
                <a:latin typeface="Arial"/>
              </a:rPr>
              <a:t>the Non (“UTF-8”) Characters which has Ascii Number more than </a:t>
            </a:r>
            <a:br/>
            <a:r>
              <a:rPr b="0" lang="en-US" sz="2200" spc="-1" strike="noStrike">
                <a:latin typeface="Arial"/>
              </a:rPr>
              <a:t>128  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914400" y="457200"/>
            <a:ext cx="4112640" cy="40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200" spc="-1" strike="noStrike">
                <a:latin typeface="Arial"/>
              </a:rPr>
              <a:t>Question Related to Processing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1371600" y="1828800"/>
            <a:ext cx="8134200" cy="196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200" spc="-1" strike="noStrike">
                <a:latin typeface="Arial"/>
              </a:rPr>
              <a:t>Train the Classifiers with different data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200" spc="-1" strike="noStrike">
                <a:latin typeface="Arial"/>
              </a:rPr>
              <a:t>Make every Classifier Predict with the Class that the inputte</a:t>
            </a:r>
            <a:br/>
            <a:r>
              <a:rPr b="0" lang="en-US" sz="2200" spc="-1" strike="noStrike">
                <a:latin typeface="Arial"/>
              </a:rPr>
              <a:t>data belongs to 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200" spc="-1" strike="noStrike">
                <a:latin typeface="Arial"/>
              </a:rPr>
              <a:t>Make a vote on the output of the Three Classifiers 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200" spc="-1" strike="noStrike">
                <a:latin typeface="Arial"/>
              </a:rPr>
              <a:t>This method is going to make us overcome the problem of the </a:t>
            </a:r>
            <a:br/>
            <a:r>
              <a:rPr b="0" lang="en-US" sz="2200" spc="-1" strike="noStrike">
                <a:latin typeface="Arial"/>
              </a:rPr>
              <a:t>false positive</a:t>
            </a:r>
            <a:endParaRPr b="0" lang="en-US" sz="22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03640" y="225720"/>
            <a:ext cx="90680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6d6f"/>
                </a:solidFill>
                <a:latin typeface="Arial"/>
                <a:ea typeface="DejaVu Sans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439200" y="1376280"/>
            <a:ext cx="9068040" cy="32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4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Related work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Problem Statement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System overview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Project Deliverables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68" name="Picture 170" descr=""/>
          <p:cNvPicPr/>
          <p:nvPr/>
        </p:nvPicPr>
        <p:blipFill>
          <a:blip r:embed="rId1"/>
          <a:stretch/>
        </p:blipFill>
        <p:spPr>
          <a:xfrm>
            <a:off x="8138160" y="91440"/>
            <a:ext cx="1840680" cy="146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3640" y="225720"/>
            <a:ext cx="90680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Introduction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0440" y="1166760"/>
            <a:ext cx="7851240" cy="65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Use superior strength or influence to intimidate someone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1" name="Picture 1" descr=""/>
          <p:cNvPicPr/>
          <p:nvPr/>
        </p:nvPicPr>
        <p:blipFill>
          <a:blip r:embed="rId1"/>
          <a:stretch/>
        </p:blipFill>
        <p:spPr>
          <a:xfrm>
            <a:off x="4958280" y="2103120"/>
            <a:ext cx="2552760" cy="1457280"/>
          </a:xfrm>
          <a:prstGeom prst="rect">
            <a:avLst/>
          </a:prstGeom>
          <a:ln>
            <a:noFill/>
          </a:ln>
        </p:spPr>
      </p:pic>
      <p:pic>
        <p:nvPicPr>
          <p:cNvPr id="172" name="Picture 3" descr=""/>
          <p:cNvPicPr/>
          <p:nvPr/>
        </p:nvPicPr>
        <p:blipFill>
          <a:blip r:embed="rId2"/>
          <a:stretch/>
        </p:blipFill>
        <p:spPr>
          <a:xfrm>
            <a:off x="2657160" y="3786480"/>
            <a:ext cx="2552760" cy="1697760"/>
          </a:xfrm>
          <a:prstGeom prst="rect">
            <a:avLst/>
          </a:prstGeom>
          <a:ln>
            <a:noFill/>
          </a:ln>
        </p:spPr>
      </p:pic>
      <p:pic>
        <p:nvPicPr>
          <p:cNvPr id="173" name="Picture 4" descr=""/>
          <p:cNvPicPr/>
          <p:nvPr/>
        </p:nvPicPr>
        <p:blipFill>
          <a:blip r:embed="rId3"/>
          <a:stretch/>
        </p:blipFill>
        <p:spPr>
          <a:xfrm>
            <a:off x="809280" y="2130480"/>
            <a:ext cx="2314800" cy="1652400"/>
          </a:xfrm>
          <a:prstGeom prst="rect">
            <a:avLst/>
          </a:prstGeom>
          <a:ln>
            <a:noFill/>
          </a:ln>
        </p:spPr>
      </p:pic>
      <p:pic>
        <p:nvPicPr>
          <p:cNvPr id="174" name="Picture 176" descr=""/>
          <p:cNvPicPr/>
          <p:nvPr/>
        </p:nvPicPr>
        <p:blipFill>
          <a:blip r:embed="rId4"/>
          <a:stretch/>
        </p:blipFill>
        <p:spPr>
          <a:xfrm>
            <a:off x="8138520" y="91440"/>
            <a:ext cx="1840680" cy="146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nodeType="after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nodeType="after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274320" y="1113120"/>
            <a:ext cx="7680240" cy="31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57200" indent="-453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Cyberbullying has been manifesting our youth for quite sometime, due to them being involved in one form of social media communication or another.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3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Sarcasm which the use of irony to mock or </a:t>
            </a:r>
            <a:endParaRPr b="0" lang="en-US" sz="2800" spc="-1" strike="noStrike">
              <a:latin typeface="Arial"/>
            </a:endParaRPr>
          </a:p>
          <a:p>
            <a:pPr marL="457200" indent="-453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convey contempt.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3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More than 1 in 3 young people have experienced</a:t>
            </a:r>
            <a:endParaRPr b="0" lang="en-US" sz="2800" spc="-1" strike="noStrike">
              <a:latin typeface="Arial"/>
            </a:endParaRPr>
          </a:p>
          <a:p>
            <a:pPr marL="457200" indent="-453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cyber threats online.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3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Over 25 percent of adolescents and teens have been </a:t>
            </a:r>
            <a:endParaRPr b="0" lang="en-US" sz="2800" spc="-1" strike="noStrike">
              <a:latin typeface="Arial"/>
            </a:endParaRPr>
          </a:p>
          <a:p>
            <a:pPr marL="457200" indent="-453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bullied repeatedly through their cell phones or the Internet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76" name="Picture 3" descr=""/>
          <p:cNvPicPr/>
          <p:nvPr/>
        </p:nvPicPr>
        <p:blipFill>
          <a:blip r:embed="rId1"/>
          <a:stretch/>
        </p:blipFill>
        <p:spPr>
          <a:xfrm>
            <a:off x="7250040" y="1792080"/>
            <a:ext cx="2828520" cy="1589400"/>
          </a:xfrm>
          <a:prstGeom prst="rect">
            <a:avLst/>
          </a:prstGeom>
          <a:ln>
            <a:noFill/>
          </a:ln>
        </p:spPr>
      </p:pic>
      <p:pic>
        <p:nvPicPr>
          <p:cNvPr id="177" name="Picture 2" descr=""/>
          <p:cNvPicPr/>
          <p:nvPr/>
        </p:nvPicPr>
        <p:blipFill>
          <a:blip r:embed="rId2"/>
          <a:stretch/>
        </p:blipFill>
        <p:spPr>
          <a:xfrm>
            <a:off x="7372440" y="3383280"/>
            <a:ext cx="2706120" cy="2285640"/>
          </a:xfrm>
          <a:prstGeom prst="rect">
            <a:avLst/>
          </a:prstGeom>
          <a:ln>
            <a:noFill/>
          </a:ln>
        </p:spPr>
      </p:pic>
      <p:sp>
        <p:nvSpPr>
          <p:cNvPr id="178" name="CustomShape 2"/>
          <p:cNvSpPr/>
          <p:nvPr/>
        </p:nvSpPr>
        <p:spPr>
          <a:xfrm>
            <a:off x="439560" y="0"/>
            <a:ext cx="90680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Introduction Cont.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48440" y="5020920"/>
            <a:ext cx="5834160" cy="5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National Crime Prevention Council, “Cyberbullying”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i-SAFE Inc., “Cyber Bullying: Statistics and Tips”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Richard Webster, Harford County Examiner, “From cyber bullying to sexting: What on your kids’ cell?”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80" name="Picture 176" descr=""/>
          <p:cNvPicPr/>
          <p:nvPr/>
        </p:nvPicPr>
        <p:blipFill>
          <a:blip r:embed="rId3"/>
          <a:stretch/>
        </p:blipFill>
        <p:spPr>
          <a:xfrm>
            <a:off x="8138880" y="91440"/>
            <a:ext cx="1840680" cy="146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-274320" y="274320"/>
            <a:ext cx="9875880" cy="455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"/>
          <p:cNvSpPr/>
          <p:nvPr/>
        </p:nvSpPr>
        <p:spPr>
          <a:xfrm>
            <a:off x="457200" y="816120"/>
            <a:ext cx="950760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Experts and Machines Against Bullies:  A Hybrid Approach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to Detect Cyberbullies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458280" y="1737360"/>
            <a:ext cx="237420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latin typeface="Arial"/>
                <a:ea typeface="DejaVu Sans"/>
              </a:rPr>
              <a:t>Main Problem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458280" y="3017520"/>
            <a:ext cx="237420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DejaVu Sans"/>
              </a:rPr>
              <a:t>Contribution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5" name="CustomShape 5"/>
          <p:cNvSpPr/>
          <p:nvPr/>
        </p:nvSpPr>
        <p:spPr>
          <a:xfrm>
            <a:off x="548640" y="4389120"/>
            <a:ext cx="237420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333333"/>
                </a:solidFill>
                <a:latin typeface="Arial"/>
                <a:ea typeface="DejaVu Sans"/>
              </a:rPr>
              <a:t>Precision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6" name="CustomShape 6"/>
          <p:cNvSpPr/>
          <p:nvPr/>
        </p:nvSpPr>
        <p:spPr>
          <a:xfrm>
            <a:off x="640800" y="3531960"/>
            <a:ext cx="923256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used three machine learning methods: a Naive Bayes classiﬁer, a classiﬁer based on decision trees and Support Vector Machines (SVM) with a linear kernel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CustomShape 7"/>
          <p:cNvSpPr/>
          <p:nvPr/>
        </p:nvSpPr>
        <p:spPr>
          <a:xfrm>
            <a:off x="641160" y="4836240"/>
            <a:ext cx="822636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discrimination capacity of the MCES was 0.72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CustomShape 8"/>
          <p:cNvSpPr/>
          <p:nvPr/>
        </p:nvSpPr>
        <p:spPr>
          <a:xfrm>
            <a:off x="548640" y="2251080"/>
            <a:ext cx="950436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focused on the detection of bully users in online social networks and the efficiency of both expert systems and machine learning models for identifying the potential bully users.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CustomShape 9"/>
          <p:cNvSpPr/>
          <p:nvPr/>
        </p:nvSpPr>
        <p:spPr>
          <a:xfrm>
            <a:off x="640080" y="-122040"/>
            <a:ext cx="90680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d1c24"/>
                </a:solidFill>
                <a:latin typeface="Arial"/>
                <a:ea typeface="DejaVu Sans"/>
              </a:rPr>
              <a:t>Related Work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90" name="Picture 191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0680" cy="146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29560" y="0"/>
            <a:ext cx="9068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d1c24"/>
                </a:solidFill>
                <a:latin typeface="Arial"/>
                <a:ea typeface="DejaVu Sans"/>
              </a:rPr>
              <a:t>Related Work Cont.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113760" y="1021680"/>
            <a:ext cx="9876240" cy="456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3"/>
          <p:cNvSpPr/>
          <p:nvPr/>
        </p:nvSpPr>
        <p:spPr>
          <a:xfrm>
            <a:off x="457200" y="731520"/>
            <a:ext cx="950796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 Approach for Detection of Cyber-Aggressive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Comments by Peers on Social Media Network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366840" y="1554480"/>
            <a:ext cx="237456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latin typeface="Arial"/>
                <a:ea typeface="DejaVu Sans"/>
              </a:rPr>
              <a:t>Main Problem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366840" y="2743200"/>
            <a:ext cx="237456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DejaVu Sans"/>
              </a:rPr>
              <a:t>Contribution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>
            <a:off x="457200" y="4297680"/>
            <a:ext cx="246600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333333"/>
                </a:solidFill>
                <a:latin typeface="Arial"/>
                <a:ea typeface="DejaVu Sans"/>
              </a:rPr>
              <a:t>Precision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7" name="CustomShape 7"/>
          <p:cNvSpPr/>
          <p:nvPr/>
        </p:nvSpPr>
        <p:spPr>
          <a:xfrm>
            <a:off x="731520" y="1977480"/>
            <a:ext cx="822672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are trying to binary classify comments as bullying or non-bullying.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CustomShape 8"/>
          <p:cNvSpPr/>
          <p:nvPr/>
        </p:nvSpPr>
        <p:spPr>
          <a:xfrm>
            <a:off x="731520" y="3200400"/>
            <a:ext cx="914220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Pre-Processing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Normalization like: removing unwanted strings and correcting words.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N-gram , TF-IDF , occurrence of pronouns , Skip-gram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Classifiers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Support Vector Machine (SVM) , Logistic Regression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9"/>
          <p:cNvSpPr/>
          <p:nvPr/>
        </p:nvSpPr>
        <p:spPr>
          <a:xfrm>
            <a:off x="914400" y="4754880"/>
            <a:ext cx="822672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70.0% using SVM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64.0% using logistic regression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040" cy="1461240"/>
          </a:xfrm>
          <a:prstGeom prst="rect">
            <a:avLst/>
          </a:prstGeom>
          <a:ln>
            <a:noFill/>
          </a:ln>
        </p:spPr>
      </p:pic>
      <p:sp>
        <p:nvSpPr>
          <p:cNvPr id="201" name="CustomShape 10"/>
          <p:cNvSpPr/>
          <p:nvPr/>
        </p:nvSpPr>
        <p:spPr>
          <a:xfrm>
            <a:off x="6949440" y="5336280"/>
            <a:ext cx="583452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Vikas S Chavan and Shylaja S S</a:t>
            </a:r>
            <a:endParaRPr b="0" lang="en-US" sz="11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29560" y="0"/>
            <a:ext cx="9068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d1c24"/>
                </a:solidFill>
                <a:latin typeface="Arial"/>
                <a:ea typeface="DejaVu Sans"/>
              </a:rPr>
              <a:t>Related Work Cont.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13760" y="1021680"/>
            <a:ext cx="9876240" cy="456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3"/>
          <p:cNvSpPr/>
          <p:nvPr/>
        </p:nvSpPr>
        <p:spPr>
          <a:xfrm>
            <a:off x="457200" y="907560"/>
            <a:ext cx="950796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Pattern-Based Approach for Sarcasm Detection on Twitter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CustomShape 4"/>
          <p:cNvSpPr/>
          <p:nvPr/>
        </p:nvSpPr>
        <p:spPr>
          <a:xfrm>
            <a:off x="366840" y="1554480"/>
            <a:ext cx="237456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latin typeface="Arial"/>
                <a:ea typeface="DejaVu Sans"/>
              </a:rPr>
              <a:t>Main Problem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6" name="CustomShape 5"/>
          <p:cNvSpPr/>
          <p:nvPr/>
        </p:nvSpPr>
        <p:spPr>
          <a:xfrm>
            <a:off x="366840" y="2743200"/>
            <a:ext cx="237456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DejaVu Sans"/>
              </a:rPr>
              <a:t>Contribution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7" name="CustomShape 6"/>
          <p:cNvSpPr/>
          <p:nvPr/>
        </p:nvSpPr>
        <p:spPr>
          <a:xfrm>
            <a:off x="458280" y="4199400"/>
            <a:ext cx="246600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333333"/>
                </a:solidFill>
                <a:latin typeface="Arial"/>
                <a:ea typeface="DejaVu Sans"/>
              </a:rPr>
              <a:t>Results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8" name="CustomShape 7"/>
          <p:cNvSpPr/>
          <p:nvPr/>
        </p:nvSpPr>
        <p:spPr>
          <a:xfrm>
            <a:off x="731520" y="1977480"/>
            <a:ext cx="822672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It’s hard for humans to detect sarcasm. Therefore, recognizing sarcastic statements can be very useful to improve automatic sentiment analysis of data.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8"/>
          <p:cNvSpPr/>
          <p:nvPr/>
        </p:nvSpPr>
        <p:spPr>
          <a:xfrm>
            <a:off x="824040" y="3166200"/>
            <a:ext cx="895824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-They proposed efficient way to detect  sarcastic tweets to improve sentiment analysis.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-They used NLP like: tokenisation, lemmatization, etc.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-They used SVM for classification.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9"/>
          <p:cNvSpPr/>
          <p:nvPr/>
        </p:nvSpPr>
        <p:spPr>
          <a:xfrm>
            <a:off x="1005840" y="4726440"/>
            <a:ext cx="822672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Accuracy 83.1%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Precision 91.1%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040" cy="1461240"/>
          </a:xfrm>
          <a:prstGeom prst="rect">
            <a:avLst/>
          </a:prstGeom>
          <a:ln>
            <a:noFill/>
          </a:ln>
        </p:spPr>
      </p:pic>
      <p:sp>
        <p:nvSpPr>
          <p:cNvPr id="212" name="CustomShape 10"/>
          <p:cNvSpPr/>
          <p:nvPr/>
        </p:nvSpPr>
        <p:spPr>
          <a:xfrm>
            <a:off x="6416640" y="5245200"/>
            <a:ext cx="583452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MONDHER BOUAZIZI AND TOMOAKI OTSUKI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349560" y="182880"/>
            <a:ext cx="90680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Problem Statement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91080" y="1828440"/>
            <a:ext cx="9963360" cy="337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457560" y="1723320"/>
            <a:ext cx="9234720" cy="367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 previous cyberbullying detection frameworks there has been a problem in detecting </a:t>
            </a:r>
            <a:r>
              <a:rPr b="1" lang="en-US" sz="2000" spc="-1" strike="noStrike">
                <a:solidFill>
                  <a:srgbClr val="ed1c24"/>
                </a:solidFill>
                <a:latin typeface="Arial"/>
                <a:ea typeface="DejaVu Sans"/>
              </a:rPr>
              <a:t>false positive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cyberbullied cases.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b="0" lang="en-US" sz="2000" spc="-1" strike="noStrike">
                <a:solidFill>
                  <a:srgbClr val="ed1c24"/>
                </a:solidFill>
                <a:latin typeface="Arial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ed1c24"/>
                </a:solidFill>
                <a:latin typeface="Arial"/>
                <a:ea typeface="DejaVu Sans"/>
              </a:rPr>
              <a:t>accuracy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in these papers is not high enough and could be improved.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ed1c24"/>
                </a:solidFill>
                <a:latin typeface="Arial"/>
                <a:ea typeface="DejaVu Sans"/>
              </a:rPr>
              <a:t>Sarcasm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which is type of cyberbulling is not detected in these papers.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16" name="Picture 215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0680" cy="146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82880" y="182880"/>
            <a:ext cx="7313040" cy="12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Overview diagram</a:t>
            </a:r>
            <a:endParaRPr b="0" lang="en-US" sz="2980" spc="-1" strike="noStrike">
              <a:latin typeface="Arial"/>
            </a:endParaRPr>
          </a:p>
        </p:txBody>
      </p:sp>
      <p:pic>
        <p:nvPicPr>
          <p:cNvPr id="218" name="Picture 218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0680" cy="146088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91440" y="1402920"/>
            <a:ext cx="7955280" cy="426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1198</TotalTime>
  <Application>LibreOffice/6.0.6.2$Linux_X86_64 LibreOffice_project/00m0$Build-2</Application>
  <Words>559</Words>
  <Paragraphs>116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2018-09-17T19:52:58Z</dcterms:created>
  <dc:creator/>
  <dc:description/>
  <dc:language>en-US</dc:language>
  <cp:lastModifiedBy/>
  <dcterms:modified xsi:type="dcterms:W3CDTF">2018-10-03T02:34:37Z</dcterms:modified>
  <cp:revision>51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